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0" r:id="rId3"/>
    <p:sldId id="259" r:id="rId4"/>
    <p:sldId id="260" r:id="rId5"/>
    <p:sldId id="261" r:id="rId6"/>
    <p:sldId id="282" r:id="rId7"/>
    <p:sldId id="264" r:id="rId8"/>
    <p:sldId id="262" r:id="rId9"/>
    <p:sldId id="284" r:id="rId10"/>
    <p:sldId id="290" r:id="rId11"/>
    <p:sldId id="291" r:id="rId12"/>
    <p:sldId id="283" r:id="rId13"/>
    <p:sldId id="285" r:id="rId14"/>
    <p:sldId id="286" r:id="rId15"/>
    <p:sldId id="287" r:id="rId16"/>
    <p:sldId id="289" r:id="rId17"/>
    <p:sldId id="268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Ubuntu" panose="020B0604020202020204" charset="0"/>
      <p:regular r:id="rId24"/>
      <p:bold r:id="rId25"/>
      <p:italic r:id="rId26"/>
      <p:boldItalic r:id="rId27"/>
    </p:embeddedFont>
    <p:embeddedFont>
      <p:font typeface="Bahnschrift" panose="020B0502040204020203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bhEhXKTSD6V75ik4X8ae/TcS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8383"/>
    <a:srgbClr val="99BCBF"/>
    <a:srgbClr val="4EBC9D"/>
    <a:srgbClr val="558ED5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FFFF3-AD38-4727-BA6A-636747385C40}">
  <a:tblStyle styleId="{3A4FFFF3-AD38-4727-BA6A-636747385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710" autoAdjust="0"/>
  </p:normalViewPr>
  <p:slideViewPr>
    <p:cSldViewPr snapToGrid="0">
      <p:cViewPr varScale="1">
        <p:scale>
          <a:sx n="62" d="100"/>
          <a:sy n="62" d="100"/>
        </p:scale>
        <p:origin x="2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453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1748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6740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5659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01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136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178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896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7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-4503713" y="-4629074"/>
            <a:ext cx="7835660" cy="7870782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558E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4546650" y="6503224"/>
            <a:ext cx="8518024" cy="855620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2397491" y="7293373"/>
            <a:ext cx="154405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rgbClr val="558ED5"/>
                </a:solidFill>
                <a:latin typeface="Ubuntu"/>
                <a:sym typeface="Ubuntu"/>
              </a:rPr>
              <a:t>Nobanno – A Movie Streaming Platform</a:t>
            </a:r>
            <a:endParaRPr sz="6000" dirty="0">
              <a:solidFill>
                <a:srgbClr val="558ED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27A1E-4FCC-98FA-7D5D-D938117CEBAE}"/>
              </a:ext>
            </a:extLst>
          </p:cNvPr>
          <p:cNvSpPr txBox="1"/>
          <p:nvPr/>
        </p:nvSpPr>
        <p:spPr>
          <a:xfrm>
            <a:off x="1618400" y="697232"/>
            <a:ext cx="1591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Bahnschrift" panose="020B0502040204020203" pitchFamily="34" charset="0"/>
              </a:rPr>
              <a:t>Bangladesh University of Business and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E775-9E8C-4E66-0D51-D77454D46044}"/>
              </a:ext>
            </a:extLst>
          </p:cNvPr>
          <p:cNvSpPr txBox="1"/>
          <p:nvPr/>
        </p:nvSpPr>
        <p:spPr>
          <a:xfrm>
            <a:off x="6180688" y="6041559"/>
            <a:ext cx="5926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Bahnschrift" panose="020B0502040204020203" pitchFamily="34" charset="0"/>
              </a:rPr>
              <a:t>A Presentation 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44703-FDDD-E444-D818-4F8BFA35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092" y="1620562"/>
            <a:ext cx="3379813" cy="434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94336" y="4211137"/>
            <a:ext cx="148425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smtClean="0">
                <a:solidFill>
                  <a:srgbClr val="101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 </a:t>
            </a:r>
            <a:r>
              <a:rPr lang="en-US" sz="3600" dirty="0">
                <a:solidFill>
                  <a:srgbClr val="101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 is a project management tool that allows project managers to </a:t>
            </a:r>
            <a:endParaRPr lang="en-US" sz="3600" dirty="0" smtClean="0">
              <a:solidFill>
                <a:srgbClr val="10142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rgbClr val="101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rgbClr val="101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create </a:t>
            </a:r>
            <a:r>
              <a:rPr lang="en-US" sz="3600" dirty="0">
                <a:solidFill>
                  <a:srgbClr val="10142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project schedule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86963" y="1863354"/>
            <a:ext cx="832150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Gantt Chart ?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290;p14">
            <a:extLst>
              <a:ext uri="{FF2B5EF4-FFF2-40B4-BE49-F238E27FC236}">
                <a16:creationId xmlns:a16="http://schemas.microsoft.com/office/drawing/2014/main" id="{FF5F02E4-074F-60C8-D4DB-F6D60EE914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2" t="3253" r="25092" b="3253"/>
          <a:stretch/>
        </p:blipFill>
        <p:spPr>
          <a:xfrm>
            <a:off x="14777701" y="6251090"/>
            <a:ext cx="3602142" cy="4035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99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08" y="1292743"/>
            <a:ext cx="15729938" cy="777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54DD5F96-9F4A-AEAF-147C-07FD1DC067C6}"/>
              </a:ext>
            </a:extLst>
          </p:cNvPr>
          <p:cNvSpPr/>
          <p:nvPr/>
        </p:nvSpPr>
        <p:spPr>
          <a:xfrm>
            <a:off x="14834013" y="7178432"/>
            <a:ext cx="4920388" cy="473636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5748820" y="1638505"/>
            <a:ext cx="6515752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 smtClean="0">
                <a:solidFill>
                  <a:schemeClr val="accent3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Chapter - 04</a:t>
            </a:r>
            <a:endParaRPr lang="en-US" sz="83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4913667" y="4473564"/>
            <a:ext cx="8186057" cy="147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Ubuntu"/>
              </a:rPr>
              <a:t>Project Budgeting</a:t>
            </a:r>
          </a:p>
        </p:txBody>
      </p:sp>
      <p:pic>
        <p:nvPicPr>
          <p:cNvPr id="8" name="Google Shape;236;p10">
            <a:extLst>
              <a:ext uri="{FF2B5EF4-FFF2-40B4-BE49-F238E27FC236}">
                <a16:creationId xmlns:a16="http://schemas.microsoft.com/office/drawing/2014/main" id="{61E032FA-3393-B8C1-784F-F690EAA133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577" t="3374" r="26223" b="7347"/>
          <a:stretch/>
        </p:blipFill>
        <p:spPr>
          <a:xfrm>
            <a:off x="-43090" y="6455079"/>
            <a:ext cx="3783836" cy="3948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03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4898774" y="1463719"/>
            <a:ext cx="8359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Project Budgeting?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oogle Shape;290;p14">
            <a:extLst>
              <a:ext uri="{FF2B5EF4-FFF2-40B4-BE49-F238E27FC236}">
                <a16:creationId xmlns:a16="http://schemas.microsoft.com/office/drawing/2014/main" id="{FF5F02E4-074F-60C8-D4DB-F6D60EE914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2" t="3253" r="25092" b="3253"/>
          <a:stretch/>
        </p:blipFill>
        <p:spPr>
          <a:xfrm>
            <a:off x="0" y="6251090"/>
            <a:ext cx="3602142" cy="403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54;p23">
            <a:extLst>
              <a:ext uri="{FF2B5EF4-FFF2-40B4-BE49-F238E27FC236}">
                <a16:creationId xmlns:a16="http://schemas.microsoft.com/office/drawing/2014/main" id="{07BF3295-F8B2-E7FD-4321-00CB09AF25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744156">
            <a:off x="16532165" y="575305"/>
            <a:ext cx="2171157" cy="27001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3328337" y="4354116"/>
            <a:ext cx="12130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project's budget is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amount of money required 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must be approved by all stakeholders.</a:t>
            </a:r>
          </a:p>
        </p:txBody>
      </p:sp>
    </p:spTree>
    <p:extLst>
      <p:ext uri="{BB962C8B-B14F-4D97-AF65-F5344CB8AC3E}">
        <p14:creationId xmlns:p14="http://schemas.microsoft.com/office/powerpoint/2010/main" val="34419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4131529" y="1579834"/>
            <a:ext cx="10552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Budgeting </a:t>
            </a:r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oogle Shape;290;p14">
            <a:extLst>
              <a:ext uri="{FF2B5EF4-FFF2-40B4-BE49-F238E27FC236}">
                <a16:creationId xmlns:a16="http://schemas.microsoft.com/office/drawing/2014/main" id="{FF5F02E4-074F-60C8-D4DB-F6D60EE914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2" t="3253" r="25092" b="3253"/>
          <a:stretch/>
        </p:blipFill>
        <p:spPr>
          <a:xfrm>
            <a:off x="14790057" y="6120461"/>
            <a:ext cx="3602142" cy="403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54;p23">
            <a:extLst>
              <a:ext uri="{FF2B5EF4-FFF2-40B4-BE49-F238E27FC236}">
                <a16:creationId xmlns:a16="http://schemas.microsoft.com/office/drawing/2014/main" id="{07BF3295-F8B2-E7FD-4321-00CB09AF25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54958">
            <a:off x="-465525" y="691420"/>
            <a:ext cx="2171157" cy="27001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4939423" y="3047831"/>
            <a:ext cx="576311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Cost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and Hosting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and Promotion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Legal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Licensing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Overhead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6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54DD5F96-9F4A-AEAF-147C-07FD1DC067C6}"/>
              </a:ext>
            </a:extLst>
          </p:cNvPr>
          <p:cNvSpPr/>
          <p:nvPr/>
        </p:nvSpPr>
        <p:spPr>
          <a:xfrm>
            <a:off x="14664903" y="7323576"/>
            <a:ext cx="4920388" cy="473636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283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5748820" y="1638505"/>
            <a:ext cx="6515752" cy="1522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 smtClean="0">
                <a:solidFill>
                  <a:srgbClr val="00B0F0"/>
                </a:solidFill>
                <a:latin typeface="Ubuntu"/>
                <a:ea typeface="Ubuntu"/>
                <a:cs typeface="Ubuntu"/>
                <a:sym typeface="Ubuntu"/>
              </a:rPr>
              <a:t>Chapter - 05</a:t>
            </a:r>
            <a:endParaRPr lang="en-US" sz="8300" dirty="0">
              <a:solidFill>
                <a:srgbClr val="00B0F0"/>
              </a:solidFill>
            </a:endParaRPr>
          </a:p>
        </p:txBody>
      </p:sp>
      <p:pic>
        <p:nvPicPr>
          <p:cNvPr id="6" name="Google Shape;170;p6">
            <a:extLst>
              <a:ext uri="{FF2B5EF4-FFF2-40B4-BE49-F238E27FC236}">
                <a16:creationId xmlns:a16="http://schemas.microsoft.com/office/drawing/2014/main" id="{30BC8593-E426-8DF1-0BFC-FF0A327B7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24" t="2985" r="22018" b="2522"/>
          <a:stretch/>
        </p:blipFill>
        <p:spPr>
          <a:xfrm>
            <a:off x="-164031" y="5245097"/>
            <a:ext cx="5568389" cy="54603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5748820" y="4509511"/>
            <a:ext cx="6940294" cy="147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Ubuntu"/>
              </a:rPr>
              <a:t>Our Approach</a:t>
            </a:r>
            <a:endParaRPr 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59491" y="6492579"/>
            <a:ext cx="67189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(Three 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point </a:t>
            </a: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estimation)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8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554;p23">
            <a:extLst>
              <a:ext uri="{FF2B5EF4-FFF2-40B4-BE49-F238E27FC236}">
                <a16:creationId xmlns:a16="http://schemas.microsoft.com/office/drawing/2014/main" id="{07BF3295-F8B2-E7FD-4321-00CB09AF25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6744156">
            <a:off x="16532165" y="575305"/>
            <a:ext cx="2171157" cy="270015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6528738" y="1004032"/>
            <a:ext cx="51058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Reason ??</a:t>
            </a:r>
            <a:endParaRPr lang="en-US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1383424" y="3210202"/>
            <a:ext cx="155734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 Cost Estimation: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Considers best-case, worst-case, and most likely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scenarios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accurate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cost.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1383424" y="4727830"/>
            <a:ext cx="15640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Assessment: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Identifies potential cost overruns and allows planning for contingencies.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1383424" y="5864948"/>
            <a:ext cx="16181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Informed Decision Making: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stakeholders make well-informed budgeting decisions.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1383424" y="6856921"/>
            <a:ext cx="14122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Budgeting: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precise project planning and resource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1383423" y="7985886"/>
            <a:ext cx="15020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Wider Applicability: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diverse projects regardless of size or complexity.</a:t>
            </a:r>
          </a:p>
        </p:txBody>
      </p:sp>
    </p:spTree>
    <p:extLst>
      <p:ext uri="{BB962C8B-B14F-4D97-AF65-F5344CB8AC3E}">
        <p14:creationId xmlns:p14="http://schemas.microsoft.com/office/powerpoint/2010/main" val="48875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3"/>
          <p:cNvGrpSpPr/>
          <p:nvPr/>
        </p:nvGrpSpPr>
        <p:grpSpPr>
          <a:xfrm>
            <a:off x="-2217778" y="-1744095"/>
            <a:ext cx="5520844" cy="5545590"/>
            <a:chOff x="1813" y="0"/>
            <a:chExt cx="809173" cy="812800"/>
          </a:xfrm>
        </p:grpSpPr>
        <p:sp>
          <p:nvSpPr>
            <p:cNvPr id="279" name="Google Shape;27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3"/>
          <p:cNvSpPr txBox="1"/>
          <p:nvPr/>
        </p:nvSpPr>
        <p:spPr>
          <a:xfrm>
            <a:off x="5231822" y="3801495"/>
            <a:ext cx="7824355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Thank you!</a:t>
            </a:r>
            <a:endParaRPr sz="11000" dirty="0"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16112729" y="6820657"/>
            <a:ext cx="4853532" cy="4875287"/>
            <a:chOff x="1813" y="0"/>
            <a:chExt cx="809173" cy="812800"/>
          </a:xfrm>
        </p:grpSpPr>
        <p:sp>
          <p:nvSpPr>
            <p:cNvPr id="283" name="Google Shape;28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537;g181e5b8c95d_0_343">
            <a:extLst>
              <a:ext uri="{FF2B5EF4-FFF2-40B4-BE49-F238E27FC236}">
                <a16:creationId xmlns:a16="http://schemas.microsoft.com/office/drawing/2014/main" id="{87A82B03-F978-A787-522C-D9EEEFC913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4891" t="10950" r="2919" b="15008"/>
          <a:stretch/>
        </p:blipFill>
        <p:spPr>
          <a:xfrm>
            <a:off x="13953602" y="4890660"/>
            <a:ext cx="5210621" cy="560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5"/>
          <p:cNvGrpSpPr/>
          <p:nvPr/>
        </p:nvGrpSpPr>
        <p:grpSpPr>
          <a:xfrm>
            <a:off x="-379924" y="5437345"/>
            <a:ext cx="19047848" cy="6590517"/>
            <a:chOff x="0" y="-57150"/>
            <a:chExt cx="5016717" cy="1735774"/>
          </a:xfrm>
        </p:grpSpPr>
        <p:sp>
          <p:nvSpPr>
            <p:cNvPr id="304" name="Google Shape;304;p15"/>
            <p:cNvSpPr/>
            <p:nvPr/>
          </p:nvSpPr>
          <p:spPr>
            <a:xfrm>
              <a:off x="0" y="0"/>
              <a:ext cx="5016717" cy="1678624"/>
            </a:xfrm>
            <a:custGeom>
              <a:avLst/>
              <a:gdLst/>
              <a:ahLst/>
              <a:cxnLst/>
              <a:rect l="l" t="t" r="r" b="b"/>
              <a:pathLst>
                <a:path w="5016717" h="1678624" extrusionOk="0">
                  <a:moveTo>
                    <a:pt x="0" y="0"/>
                  </a:moveTo>
                  <a:lnTo>
                    <a:pt x="5016717" y="0"/>
                  </a:lnTo>
                  <a:lnTo>
                    <a:pt x="5016717" y="1678624"/>
                  </a:lnTo>
                  <a:lnTo>
                    <a:pt x="0" y="1678624"/>
                  </a:lnTo>
                  <a:close/>
                </a:path>
              </a:pathLst>
            </a:custGeom>
            <a:solidFill>
              <a:srgbClr val="99BC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05" name="Google Shape;305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5"/>
          <p:cNvGrpSpPr/>
          <p:nvPr/>
        </p:nvGrpSpPr>
        <p:grpSpPr>
          <a:xfrm>
            <a:off x="479065" y="7739770"/>
            <a:ext cx="3019300" cy="875553"/>
            <a:chOff x="0" y="-29718"/>
            <a:chExt cx="4422777" cy="1167403"/>
          </a:xfrm>
        </p:grpSpPr>
        <p:sp>
          <p:nvSpPr>
            <p:cNvPr id="307" name="Google Shape;307;p15"/>
            <p:cNvSpPr txBox="1"/>
            <p:nvPr/>
          </p:nvSpPr>
          <p:spPr>
            <a:xfrm>
              <a:off x="24975" y="-29718"/>
              <a:ext cx="4397802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Md. </a:t>
              </a:r>
              <a:r>
                <a:rPr lang="en-US" sz="2400" b="1" i="0" u="none" strike="noStrike" cap="none" dirty="0" err="1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Rashadul</a:t>
              </a:r>
              <a:r>
                <a:rPr lang="en-US" sz="24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 Islam</a:t>
              </a:r>
              <a:endParaRPr sz="2400" dirty="0"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Ubuntu"/>
                  <a:sym typeface="Ubuntu"/>
                </a:rPr>
                <a:t>Id: 19202103169</a:t>
              </a:r>
              <a:endParaRPr sz="2400" dirty="0"/>
            </a:p>
          </p:txBody>
        </p:sp>
      </p:grpSp>
      <p:grpSp>
        <p:nvGrpSpPr>
          <p:cNvPr id="315" name="Google Shape;315;p15"/>
          <p:cNvGrpSpPr/>
          <p:nvPr/>
        </p:nvGrpSpPr>
        <p:grpSpPr>
          <a:xfrm>
            <a:off x="3820237" y="7731328"/>
            <a:ext cx="3660641" cy="921857"/>
            <a:chOff x="-377064" y="-91457"/>
            <a:chExt cx="4880855" cy="1229142"/>
          </a:xfrm>
        </p:grpSpPr>
        <p:sp>
          <p:nvSpPr>
            <p:cNvPr id="316" name="Google Shape;316;p15"/>
            <p:cNvSpPr txBox="1"/>
            <p:nvPr/>
          </p:nvSpPr>
          <p:spPr>
            <a:xfrm>
              <a:off x="-377064" y="-91457"/>
              <a:ext cx="4880855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Md. Faysal Mahmud</a:t>
              </a:r>
              <a:endParaRPr sz="2400" dirty="0"/>
            </a:p>
          </p:txBody>
        </p:sp>
        <p:sp>
          <p:nvSpPr>
            <p:cNvPr id="317" name="Google Shape;317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19202103174</a:t>
              </a:r>
              <a:endParaRPr sz="2400" dirty="0"/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7724244" y="7726087"/>
            <a:ext cx="3046287" cy="860408"/>
            <a:chOff x="0" y="-9525"/>
            <a:chExt cx="4061716" cy="1147210"/>
          </a:xfrm>
        </p:grpSpPr>
        <p:sp>
          <p:nvSpPr>
            <p:cNvPr id="325" name="Google Shape;325;p15"/>
            <p:cNvSpPr txBox="1"/>
            <p:nvPr/>
          </p:nvSpPr>
          <p:spPr>
            <a:xfrm>
              <a:off x="411040" y="-9525"/>
              <a:ext cx="3239636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Sadia sultana</a:t>
              </a:r>
              <a:endParaRPr sz="1600" dirty="0"/>
            </a:p>
          </p:txBody>
        </p:sp>
        <p:sp>
          <p:nvSpPr>
            <p:cNvPr id="326" name="Google Shape;326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19202103184</a:t>
              </a:r>
              <a:endParaRPr dirty="0"/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11299073" y="7752764"/>
            <a:ext cx="3046287" cy="860408"/>
            <a:chOff x="0" y="-9525"/>
            <a:chExt cx="4061716" cy="1147210"/>
          </a:xfrm>
        </p:grpSpPr>
        <p:sp>
          <p:nvSpPr>
            <p:cNvPr id="334" name="Google Shape;334;p15"/>
            <p:cNvSpPr txBox="1"/>
            <p:nvPr/>
          </p:nvSpPr>
          <p:spPr>
            <a:xfrm>
              <a:off x="411040" y="-9525"/>
              <a:ext cx="323963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Dipa Rani</a:t>
              </a:r>
              <a:endParaRPr sz="2400" dirty="0"/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19202103201</a:t>
              </a:r>
              <a:endParaRPr sz="2400" dirty="0"/>
            </a:p>
          </p:txBody>
        </p:sp>
      </p:grpSp>
      <p:pic>
        <p:nvPicPr>
          <p:cNvPr id="336" name="Google Shape;33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16316" y="1559564"/>
            <a:ext cx="1762543" cy="188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47946" y="9305925"/>
            <a:ext cx="1762543" cy="1889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15"/>
          <p:cNvGrpSpPr/>
          <p:nvPr/>
        </p:nvGrpSpPr>
        <p:grpSpPr>
          <a:xfrm>
            <a:off x="2171700" y="1100429"/>
            <a:ext cx="13944600" cy="2168999"/>
            <a:chOff x="0" y="543215"/>
            <a:chExt cx="18592800" cy="2891996"/>
          </a:xfrm>
        </p:grpSpPr>
        <p:sp>
          <p:nvSpPr>
            <p:cNvPr id="339" name="Google Shape;339;p15"/>
            <p:cNvSpPr txBox="1"/>
            <p:nvPr/>
          </p:nvSpPr>
          <p:spPr>
            <a:xfrm>
              <a:off x="0" y="543215"/>
              <a:ext cx="18592800" cy="1625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1" i="0" u="none" strike="noStrike" cap="none" dirty="0">
                  <a:solidFill>
                    <a:srgbClr val="FFC000"/>
                  </a:solidFill>
                  <a:latin typeface="Ubuntu"/>
                  <a:ea typeface="Ubuntu"/>
                  <a:cs typeface="Ubuntu"/>
                  <a:sym typeface="Ubuntu"/>
                </a:rPr>
                <a:t>Team : Diagon-Alley</a:t>
              </a:r>
              <a:endParaRPr lang="en-US" sz="8800" dirty="0">
                <a:solidFill>
                  <a:srgbClr val="FFC000"/>
                </a:solidFill>
              </a:endParaRPr>
            </a:p>
          </p:txBody>
        </p:sp>
        <p:sp>
          <p:nvSpPr>
            <p:cNvPr id="340" name="Google Shape;340;p15"/>
            <p:cNvSpPr txBox="1"/>
            <p:nvPr/>
          </p:nvSpPr>
          <p:spPr>
            <a:xfrm>
              <a:off x="1109121" y="2253350"/>
              <a:ext cx="16429859" cy="11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sng" strike="noStrike" cap="none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Ubuntu"/>
                  <a:ea typeface="Ubuntu"/>
                  <a:cs typeface="Ubuntu"/>
                  <a:sym typeface="Ubuntu"/>
                </a:rPr>
                <a:t>Team Members</a:t>
              </a:r>
              <a:endParaRPr sz="3200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41" name="Google Shape;341;p15"/>
          <p:cNvGrpSpPr/>
          <p:nvPr/>
        </p:nvGrpSpPr>
        <p:grpSpPr>
          <a:xfrm>
            <a:off x="376618" y="4287727"/>
            <a:ext cx="3274293" cy="3288969"/>
            <a:chOff x="1813" y="0"/>
            <a:chExt cx="809173" cy="812800"/>
          </a:xfrm>
        </p:grpSpPr>
        <p:sp>
          <p:nvSpPr>
            <p:cNvPr id="342" name="Google Shape;34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15"/>
          <p:cNvSpPr/>
          <p:nvPr/>
        </p:nvSpPr>
        <p:spPr>
          <a:xfrm>
            <a:off x="459284" y="4367324"/>
            <a:ext cx="3100303" cy="3131264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341;p15"/>
          <p:cNvGrpSpPr/>
          <p:nvPr/>
        </p:nvGrpSpPr>
        <p:grpSpPr>
          <a:xfrm>
            <a:off x="3952295" y="4287727"/>
            <a:ext cx="3274293" cy="3288969"/>
            <a:chOff x="1813" y="0"/>
            <a:chExt cx="809173" cy="812800"/>
          </a:xfrm>
        </p:grpSpPr>
        <p:sp>
          <p:nvSpPr>
            <p:cNvPr id="55" name="Google Shape;34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" name="Google Shape;341;p15"/>
          <p:cNvGrpSpPr/>
          <p:nvPr/>
        </p:nvGrpSpPr>
        <p:grpSpPr>
          <a:xfrm>
            <a:off x="14678568" y="4280964"/>
            <a:ext cx="3274293" cy="3288969"/>
            <a:chOff x="1813" y="0"/>
            <a:chExt cx="809173" cy="812800"/>
          </a:xfrm>
        </p:grpSpPr>
        <p:sp>
          <p:nvSpPr>
            <p:cNvPr id="64" name="Google Shape;34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4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341;p15"/>
          <p:cNvGrpSpPr/>
          <p:nvPr/>
        </p:nvGrpSpPr>
        <p:grpSpPr>
          <a:xfrm>
            <a:off x="7527593" y="4362623"/>
            <a:ext cx="3274293" cy="3288969"/>
            <a:chOff x="1813" y="0"/>
            <a:chExt cx="809173" cy="812800"/>
          </a:xfrm>
        </p:grpSpPr>
        <p:sp>
          <p:nvSpPr>
            <p:cNvPr id="73" name="Google Shape;34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4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341;p15"/>
          <p:cNvGrpSpPr/>
          <p:nvPr/>
        </p:nvGrpSpPr>
        <p:grpSpPr>
          <a:xfrm>
            <a:off x="11103270" y="4362623"/>
            <a:ext cx="3274293" cy="3288969"/>
            <a:chOff x="1813" y="0"/>
            <a:chExt cx="809173" cy="812800"/>
          </a:xfrm>
        </p:grpSpPr>
        <p:sp>
          <p:nvSpPr>
            <p:cNvPr id="76" name="Google Shape;34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4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345;p15"/>
          <p:cNvSpPr/>
          <p:nvPr/>
        </p:nvSpPr>
        <p:spPr>
          <a:xfrm>
            <a:off x="4047185" y="4367324"/>
            <a:ext cx="3100303" cy="3131264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45;p15"/>
          <p:cNvSpPr/>
          <p:nvPr/>
        </p:nvSpPr>
        <p:spPr>
          <a:xfrm>
            <a:off x="7614587" y="4438669"/>
            <a:ext cx="3100303" cy="3131264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45;p15"/>
          <p:cNvSpPr/>
          <p:nvPr/>
        </p:nvSpPr>
        <p:spPr>
          <a:xfrm>
            <a:off x="11190264" y="4437020"/>
            <a:ext cx="3100303" cy="3131264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345;p15"/>
          <p:cNvSpPr/>
          <p:nvPr/>
        </p:nvSpPr>
        <p:spPr>
          <a:xfrm>
            <a:off x="14779550" y="4370575"/>
            <a:ext cx="3100303" cy="3131264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BAC59-FB40-2D2E-3626-172918E3A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31" y="4115235"/>
            <a:ext cx="4219272" cy="5329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5003A-E5F7-55E0-6521-464A0696F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579" y="2837329"/>
            <a:ext cx="4604743" cy="6214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8990" y="2175888"/>
            <a:ext cx="5610206" cy="748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FE81B-A78B-323A-FE5C-26ECD6FBB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1335" y="4220544"/>
            <a:ext cx="3139511" cy="4716272"/>
          </a:xfrm>
          <a:prstGeom prst="rect">
            <a:avLst/>
          </a:prstGeom>
        </p:spPr>
      </p:pic>
      <p:grpSp>
        <p:nvGrpSpPr>
          <p:cNvPr id="83" name="Google Shape;333;p15"/>
          <p:cNvGrpSpPr/>
          <p:nvPr/>
        </p:nvGrpSpPr>
        <p:grpSpPr>
          <a:xfrm>
            <a:off x="14806557" y="7752764"/>
            <a:ext cx="3046287" cy="860408"/>
            <a:chOff x="0" y="-9525"/>
            <a:chExt cx="4061716" cy="1147210"/>
          </a:xfrm>
        </p:grpSpPr>
        <p:sp>
          <p:nvSpPr>
            <p:cNvPr id="84" name="Google Shape;334;p15"/>
            <p:cNvSpPr txBox="1"/>
            <p:nvPr/>
          </p:nvSpPr>
          <p:spPr>
            <a:xfrm>
              <a:off x="411040" y="-9525"/>
              <a:ext cx="323963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 dirty="0" smtClean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Sadia Islam</a:t>
              </a:r>
              <a:endParaRPr sz="2400" dirty="0"/>
            </a:p>
          </p:txBody>
        </p:sp>
        <p:sp>
          <p:nvSpPr>
            <p:cNvPr id="85" name="Google Shape;335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</a:t>
              </a:r>
              <a:r>
                <a:rPr lang="en-US" sz="2400" b="0" i="0" u="none" strike="noStrike" cap="none" dirty="0" smtClean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19202103387</a:t>
              </a:r>
              <a:endParaRPr sz="2400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780" y="2988332"/>
            <a:ext cx="4234118" cy="5612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5;p1">
            <a:extLst>
              <a:ext uri="{FF2B5EF4-FFF2-40B4-BE49-F238E27FC236}">
                <a16:creationId xmlns:a16="http://schemas.microsoft.com/office/drawing/2014/main" id="{84EF7A81-0852-0890-7387-5C4F19548708}"/>
              </a:ext>
            </a:extLst>
          </p:cNvPr>
          <p:cNvSpPr/>
          <p:nvPr/>
        </p:nvSpPr>
        <p:spPr>
          <a:xfrm>
            <a:off x="14488825" y="7364874"/>
            <a:ext cx="5358152" cy="503241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558E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7315581" y="901554"/>
            <a:ext cx="2895506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sng" strike="noStrike" cap="none" dirty="0" smtClean="0">
                <a:solidFill>
                  <a:srgbClr val="558ED5"/>
                </a:solidFill>
                <a:latin typeface="Ubuntu"/>
                <a:ea typeface="Ubuntu"/>
                <a:cs typeface="Ubuntu"/>
                <a:sym typeface="Ubuntu"/>
              </a:rPr>
              <a:t>Index</a:t>
            </a:r>
            <a:endParaRPr u="sng" dirty="0">
              <a:solidFill>
                <a:srgbClr val="558ED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067BE-CE4E-BD3F-E8F5-8381B1E52863}"/>
              </a:ext>
            </a:extLst>
          </p:cNvPr>
          <p:cNvSpPr txBox="1"/>
          <p:nvPr/>
        </p:nvSpPr>
        <p:spPr>
          <a:xfrm>
            <a:off x="3141665" y="2510127"/>
            <a:ext cx="1124333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Project Management Life Cycle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WBS (Work </a:t>
            </a:r>
            <a:r>
              <a:rPr lang="en-US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Breakdown </a:t>
            </a:r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Structure)</a:t>
            </a:r>
            <a:endParaRPr 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Gantt Chart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Project Budgeting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5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Our Approach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54DD5F96-9F4A-AEAF-147C-07FD1DC067C6}"/>
              </a:ext>
            </a:extLst>
          </p:cNvPr>
          <p:cNvSpPr/>
          <p:nvPr/>
        </p:nvSpPr>
        <p:spPr>
          <a:xfrm>
            <a:off x="-1199212" y="7105861"/>
            <a:ext cx="4920388" cy="473636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5748820" y="1638505"/>
            <a:ext cx="6515752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 smtClean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Chapter - 01</a:t>
            </a:r>
            <a:endParaRPr lang="en-US" sz="8300" dirty="0">
              <a:solidFill>
                <a:srgbClr val="7030A0"/>
              </a:solidFill>
            </a:endParaRPr>
          </a:p>
        </p:txBody>
      </p:sp>
      <p:pic>
        <p:nvPicPr>
          <p:cNvPr id="6" name="Google Shape;170;p6">
            <a:extLst>
              <a:ext uri="{FF2B5EF4-FFF2-40B4-BE49-F238E27FC236}">
                <a16:creationId xmlns:a16="http://schemas.microsoft.com/office/drawing/2014/main" id="{30BC8593-E426-8DF1-0BFC-FF0A327B7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24" t="2985" r="22018" b="2522"/>
          <a:stretch/>
        </p:blipFill>
        <p:spPr>
          <a:xfrm>
            <a:off x="13740655" y="5245097"/>
            <a:ext cx="5568389" cy="54603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4493334" y="3998015"/>
            <a:ext cx="9498438" cy="2850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Ubuntu"/>
              </a:rPr>
              <a:t>Project Management        			Life Cycle</a:t>
            </a:r>
            <a:endParaRPr 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6"/>
          <p:cNvGrpSpPr/>
          <p:nvPr/>
        </p:nvGrpSpPr>
        <p:grpSpPr>
          <a:xfrm>
            <a:off x="15637925" y="-2894257"/>
            <a:ext cx="5098006" cy="5120857"/>
            <a:chOff x="1813" y="0"/>
            <a:chExt cx="809173" cy="812800"/>
          </a:xfrm>
        </p:grpSpPr>
        <p:sp>
          <p:nvSpPr>
            <p:cNvPr id="159" name="Google Shape;159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3" y="1045028"/>
            <a:ext cx="9965898" cy="7824787"/>
          </a:xfrm>
          <a:prstGeom prst="rect">
            <a:avLst/>
          </a:prstGeom>
        </p:spPr>
      </p:pic>
      <p:grpSp>
        <p:nvGrpSpPr>
          <p:cNvPr id="155" name="Google Shape;155;p6"/>
          <p:cNvGrpSpPr/>
          <p:nvPr/>
        </p:nvGrpSpPr>
        <p:grpSpPr>
          <a:xfrm>
            <a:off x="-2884100" y="7235963"/>
            <a:ext cx="5517120" cy="5541850"/>
            <a:chOff x="1813" y="0"/>
            <a:chExt cx="809173" cy="812800"/>
          </a:xfrm>
        </p:grpSpPr>
        <p:sp>
          <p:nvSpPr>
            <p:cNvPr id="156" name="Google Shape;156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144B710-7A0B-93E3-47E8-6D2A3ADF5113}"/>
              </a:ext>
            </a:extLst>
          </p:cNvPr>
          <p:cNvSpPr txBox="1"/>
          <p:nvPr/>
        </p:nvSpPr>
        <p:spPr>
          <a:xfrm>
            <a:off x="10301381" y="933720"/>
            <a:ext cx="6915462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Initiation Phase –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Understanding Project goals, 		   deadlines and associate risks</a:t>
            </a: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Phase –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Project Planning, dividing work to 	   the team, Risk management plan 		   and so on.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Phase –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Executing project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&amp; Controlling Phase –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 Monitoring Project progress, 		   performance, keep providing 	 	   updates.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Closure Phase –</a:t>
            </a:r>
          </a:p>
          <a:p>
            <a:r>
              <a:rPr lang="en-US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Analyzing and summarizing the 	  	  result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54DD5F96-9F4A-AEAF-147C-07FD1DC067C6}"/>
              </a:ext>
            </a:extLst>
          </p:cNvPr>
          <p:cNvSpPr/>
          <p:nvPr/>
        </p:nvSpPr>
        <p:spPr>
          <a:xfrm>
            <a:off x="15042275" y="6815575"/>
            <a:ext cx="4920388" cy="473636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5748820" y="1638505"/>
            <a:ext cx="6515752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 smtClean="0">
                <a:solidFill>
                  <a:schemeClr val="accent6">
                    <a:lumMod val="75000"/>
                  </a:schemeClr>
                </a:solidFill>
                <a:latin typeface="Ubuntu"/>
                <a:ea typeface="Ubuntu"/>
                <a:cs typeface="Ubuntu"/>
                <a:sym typeface="Ubuntu"/>
              </a:rPr>
              <a:t>Chapter - 02</a:t>
            </a:r>
            <a:endParaRPr lang="en-US" sz="83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3416376" y="3965564"/>
            <a:ext cx="12337143" cy="2850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Ubuntu"/>
              </a:rPr>
              <a:t>					WBS</a:t>
            </a:r>
          </a:p>
          <a:p>
            <a:pPr lvl="0">
              <a:lnSpc>
                <a:spcPct val="111997"/>
              </a:lnSpc>
            </a:pPr>
            <a:r>
              <a:rPr 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Ubuntu"/>
              </a:rPr>
              <a:t>(</a:t>
            </a:r>
            <a:r>
              <a:rPr lang="en-US" sz="8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Breakdown </a:t>
            </a:r>
            <a:r>
              <a:rPr lang="en-US" sz="8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Structure)</a:t>
            </a:r>
            <a:endParaRPr 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236;p10">
            <a:extLst>
              <a:ext uri="{FF2B5EF4-FFF2-40B4-BE49-F238E27FC236}">
                <a16:creationId xmlns:a16="http://schemas.microsoft.com/office/drawing/2014/main" id="{61E032FA-3393-B8C1-784F-F690EAA133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577" t="3374" r="26223" b="7347"/>
          <a:stretch/>
        </p:blipFill>
        <p:spPr>
          <a:xfrm>
            <a:off x="-783313" y="6338965"/>
            <a:ext cx="3783836" cy="3948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7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2669490" y="1266041"/>
            <a:ext cx="13515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WBS (Work Breakdown Structure)?</a:t>
            </a:r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Google Shape;290;p14">
            <a:extLst>
              <a:ext uri="{FF2B5EF4-FFF2-40B4-BE49-F238E27FC236}">
                <a16:creationId xmlns:a16="http://schemas.microsoft.com/office/drawing/2014/main" id="{FF5F02E4-074F-60C8-D4DB-F6D60EE914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2" t="3253" r="25092" b="3253"/>
          <a:stretch/>
        </p:blipFill>
        <p:spPr>
          <a:xfrm>
            <a:off x="14685858" y="6251090"/>
            <a:ext cx="3602142" cy="403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54;p23">
            <a:extLst>
              <a:ext uri="{FF2B5EF4-FFF2-40B4-BE49-F238E27FC236}">
                <a16:creationId xmlns:a16="http://schemas.microsoft.com/office/drawing/2014/main" id="{07BF3295-F8B2-E7FD-4321-00CB09AF25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327151">
            <a:off x="-313899" y="575305"/>
            <a:ext cx="2171157" cy="27001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1993022" y="3584859"/>
            <a:ext cx="148681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Work Breakdown Structure (WBS) is a visual representation of a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project’s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scope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tasks,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of a project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divides the project into smaller ones for better planning, management, 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and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/>
          <p:nvPr/>
        </p:nvSpPr>
        <p:spPr>
          <a:xfrm>
            <a:off x="468927" y="173653"/>
            <a:ext cx="17350146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sng" strike="noStrike" cap="none" dirty="0" smtClean="0">
                <a:solidFill>
                  <a:srgbClr val="4EBC9D"/>
                </a:solidFill>
                <a:latin typeface="Ubuntu"/>
                <a:ea typeface="Ubuntu"/>
                <a:cs typeface="Ubuntu"/>
                <a:sym typeface="Ubuntu"/>
              </a:rPr>
              <a:t>Work Breakdown Structure</a:t>
            </a:r>
            <a:endParaRPr sz="4000" u="sng" dirty="0">
              <a:solidFill>
                <a:srgbClr val="4EBC9D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0" y="797036"/>
            <a:ext cx="7272816" cy="9489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531" y="797035"/>
            <a:ext cx="7607988" cy="9489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54DD5F96-9F4A-AEAF-147C-07FD1DC067C6}"/>
              </a:ext>
            </a:extLst>
          </p:cNvPr>
          <p:cNvSpPr/>
          <p:nvPr/>
        </p:nvSpPr>
        <p:spPr>
          <a:xfrm>
            <a:off x="-1199212" y="7105861"/>
            <a:ext cx="4920388" cy="473636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5748820" y="1638505"/>
            <a:ext cx="6515752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 smtClean="0">
                <a:solidFill>
                  <a:srgbClr val="00B0F0"/>
                </a:solidFill>
                <a:latin typeface="Ubuntu"/>
                <a:ea typeface="Ubuntu"/>
                <a:cs typeface="Ubuntu"/>
                <a:sym typeface="Ubuntu"/>
              </a:rPr>
              <a:t>Chapter - 03</a:t>
            </a:r>
            <a:endParaRPr lang="en-US" sz="8300" dirty="0">
              <a:solidFill>
                <a:srgbClr val="00B0F0"/>
              </a:solidFill>
            </a:endParaRPr>
          </a:p>
        </p:txBody>
      </p:sp>
      <p:pic>
        <p:nvPicPr>
          <p:cNvPr id="6" name="Google Shape;170;p6">
            <a:extLst>
              <a:ext uri="{FF2B5EF4-FFF2-40B4-BE49-F238E27FC236}">
                <a16:creationId xmlns:a16="http://schemas.microsoft.com/office/drawing/2014/main" id="{30BC8593-E426-8DF1-0BFC-FF0A327B7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24" t="2985" r="22018" b="2522"/>
          <a:stretch/>
        </p:blipFill>
        <p:spPr>
          <a:xfrm>
            <a:off x="13740655" y="5245097"/>
            <a:ext cx="5568389" cy="54603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6122563" y="4509511"/>
            <a:ext cx="5768266" cy="1471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Ubuntu"/>
              </a:rPr>
              <a:t>Gantt Chart</a:t>
            </a:r>
            <a:endParaRPr lang="en-US" sz="80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8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283</Words>
  <Application>Microsoft Office PowerPoint</Application>
  <PresentationFormat>Custom</PresentationFormat>
  <Paragraphs>74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Ubuntu</vt:lpstr>
      <vt:lpstr>Times New Roman</vt:lpstr>
      <vt:lpstr>Arial</vt:lpstr>
      <vt:lpstr>Bahnschrift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B0SS</cp:lastModifiedBy>
  <cp:revision>50</cp:revision>
  <dcterms:created xsi:type="dcterms:W3CDTF">2006-08-16T00:00:00Z</dcterms:created>
  <dcterms:modified xsi:type="dcterms:W3CDTF">2023-07-23T20:51:18Z</dcterms:modified>
</cp:coreProperties>
</file>